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0" r:id="rId4"/>
    <p:sldId id="263" r:id="rId5"/>
    <p:sldId id="261" r:id="rId6"/>
    <p:sldId id="259" r:id="rId7"/>
    <p:sldId id="262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6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hyperlink" Target="file:///C:\Users\&#1055;&#1086;&#1083;&#1100;&#1079;&#1086;&#1074;&#1072;&#1090;&#1077;&#1083;&#1100;\Desktop\&#1057;&#1045;&#1052;&#1048;&#1053;&#1040;&#1056;\&#1057;&#1077;&#1084;&#1080;&#1085;&#1072;&#1088;.pptx#-1,6,&#1055;&#1088;&#1077;&#1079;&#1077;&#1085;&#1090;&#1072;&#1094;&#1080;&#1103; PowerPoint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3600" b="1" dirty="0"/>
              <a:t>Возможные формы планирования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образовательной деятельности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по    социально-коммуникативному развитию </a:t>
            </a:r>
            <a:r>
              <a:rPr lang="ru-RU" sz="3600" b="1" dirty="0" smtClean="0"/>
              <a:t>дошкольников</a:t>
            </a:r>
            <a:endParaRPr lang="ru-RU" sz="3600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68965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267210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Опыт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воспитателя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МДОАУ №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Мордасовой Н.Ю.)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811" y="-7607"/>
            <a:ext cx="2484579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ОО «Социально-коммуникативное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2376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Подходы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0" y="0"/>
            <a:ext cx="3275856" cy="299695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6"/>
          <p:cNvSpPr/>
          <p:nvPr/>
        </p:nvSpPr>
        <p:spPr>
          <a:xfrm rot="5400000">
            <a:off x="139452" y="-139452"/>
            <a:ext cx="2996952" cy="3275856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331640" y="2132856"/>
            <a:ext cx="7488832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0"/>
            <a:ext cx="2610036" cy="1268760"/>
          </a:xfrm>
        </p:spPr>
        <p:txBody>
          <a:bodyPr>
            <a:normAutofit fontScale="25000" lnSpcReduction="20000"/>
          </a:bodyPr>
          <a:lstStyle/>
          <a:p>
            <a:endParaRPr lang="ru-RU" sz="8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 </a:t>
            </a:r>
            <a:r>
              <a:rPr lang="ru-RU" sz="8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«Социально-коммуникативное развитие»</a:t>
            </a:r>
          </a:p>
          <a:p>
            <a:endParaRPr lang="ru-RU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1367644" y="1880828"/>
            <a:ext cx="1080120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1331640" y="3140968"/>
            <a:ext cx="1152128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2339752" y="2996952"/>
            <a:ext cx="6624736" cy="792088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6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бласть формирования основ гражданственности и патриотизма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3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339752" y="4149080"/>
            <a:ext cx="6624736" cy="72008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фера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трудового воспитания</a:t>
            </a:r>
          </a:p>
          <a:p>
            <a:endParaRPr lang="ru-RU" sz="4400" i="1" dirty="0"/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339752" y="5275076"/>
            <a:ext cx="6624736" cy="792088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Область формирования основ безопасного поведения </a:t>
            </a:r>
            <a:r>
              <a:rPr lang="ru-RU" sz="2400" dirty="0"/>
              <a:t> </a:t>
            </a:r>
            <a:endParaRPr lang="ru-RU" sz="2400" i="1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2339752" y="1772816"/>
            <a:ext cx="6624736" cy="68407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r>
              <a:rPr lang="ru-RU" sz="2000" b="1" i="1" dirty="0"/>
              <a:t> </a:t>
            </a:r>
            <a:r>
              <a:rPr lang="ru-RU" sz="5100" b="1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фера </a:t>
            </a:r>
            <a:r>
              <a:rPr lang="ru-RU" sz="51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социальных </a:t>
            </a:r>
            <a:r>
              <a:rPr lang="ru-RU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отношений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500" dirty="0"/>
              <a:t> </a:t>
            </a:r>
            <a:endParaRPr lang="ru-RU" sz="4500" dirty="0" smtClean="0"/>
          </a:p>
          <a:p>
            <a:endParaRPr lang="ru-RU" sz="4500" i="1" dirty="0"/>
          </a:p>
        </p:txBody>
      </p:sp>
      <p:sp>
        <p:nvSpPr>
          <p:cNvPr id="17" name="Нашивка 16"/>
          <p:cNvSpPr/>
          <p:nvPr/>
        </p:nvSpPr>
        <p:spPr>
          <a:xfrm rot="5400000">
            <a:off x="1367644" y="4257092"/>
            <a:ext cx="1080120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5400000">
            <a:off x="1367644" y="5383088"/>
            <a:ext cx="1080120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2376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Подходы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0" y="0"/>
            <a:ext cx="3275856" cy="299695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6"/>
          <p:cNvSpPr/>
          <p:nvPr/>
        </p:nvSpPr>
        <p:spPr>
          <a:xfrm rot="5400000">
            <a:off x="139452" y="-139452"/>
            <a:ext cx="2996952" cy="3275856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331640" y="2132856"/>
            <a:ext cx="7488832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0"/>
            <a:ext cx="2610036" cy="126876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подходы к планированию вне занятий</a:t>
            </a:r>
          </a:p>
          <a:p>
            <a:endParaRPr lang="ru-RU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1423584" y="1550550"/>
            <a:ext cx="968240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1439567" y="2515810"/>
            <a:ext cx="962284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2354380" y="2466716"/>
            <a:ext cx="6624736" cy="53023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Разнообразие форм, методов и средств 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354380" y="3356992"/>
            <a:ext cx="6624736" cy="59406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Планирование без указания сроков</a:t>
            </a:r>
            <a:endParaRPr lang="ru-RU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400" dirty="0"/>
              <a:t> </a:t>
            </a:r>
            <a:endParaRPr lang="ru-RU" sz="4400" i="1" dirty="0"/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327996" y="5068606"/>
            <a:ext cx="6624736" cy="720078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Соответствие календарному плану программы воспитания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2354380" y="1494830"/>
            <a:ext cx="6624736" cy="55476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r>
              <a:rPr lang="ru-RU" sz="2000" b="1" i="1" dirty="0"/>
              <a:t> </a:t>
            </a:r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Планирование каждого подраздела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500" dirty="0"/>
              <a:t> </a:t>
            </a:r>
            <a:endParaRPr lang="ru-RU" sz="4500" dirty="0" smtClean="0"/>
          </a:p>
          <a:p>
            <a:endParaRPr lang="ru-RU" sz="4500" i="1" dirty="0"/>
          </a:p>
        </p:txBody>
      </p:sp>
      <p:sp>
        <p:nvSpPr>
          <p:cNvPr id="17" name="Нашивка 16"/>
          <p:cNvSpPr/>
          <p:nvPr/>
        </p:nvSpPr>
        <p:spPr>
          <a:xfrm rot="5400000">
            <a:off x="1418276" y="3429000"/>
            <a:ext cx="100811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5400000">
            <a:off x="1410623" y="4291748"/>
            <a:ext cx="101081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2354380" y="4200944"/>
            <a:ext cx="6624736" cy="596208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Планирование РППС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Нашивка 19"/>
          <p:cNvSpPr/>
          <p:nvPr/>
        </p:nvSpPr>
        <p:spPr>
          <a:xfrm rot="5400000">
            <a:off x="1395357" y="5148904"/>
            <a:ext cx="102469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24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692696"/>
            <a:ext cx="7416824" cy="72008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Основные формы</a:t>
            </a:r>
            <a:r>
              <a:rPr lang="ru-RU" sz="3600" dirty="0">
                <a:latin typeface="Arial Black" panose="020B0A04020102020204" pitchFamily="34" charset="0"/>
              </a:rPr>
              <a:t>:</a:t>
            </a:r>
            <a:r>
              <a:rPr lang="ru-RU" sz="3600" i="1" dirty="0">
                <a:latin typeface="Arial Black" panose="020B0A04020102020204" pitchFamily="34" charset="0"/>
              </a:rPr>
              <a:t/>
            </a:r>
            <a:br>
              <a:rPr lang="ru-RU" sz="3600" i="1" dirty="0">
                <a:latin typeface="Arial Black" panose="020B0A04020102020204" pitchFamily="34" charset="0"/>
              </a:rPr>
            </a:br>
            <a:endParaRPr lang="ru-RU" sz="3600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68965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267210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811" y="-7607"/>
            <a:ext cx="2484579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ОО «Социально-коммуникативное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720840"/>
            <a:ext cx="68407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dirty="0" smtClean="0">
                <a:latin typeface="Arial Black" panose="020B0A04020102020204" pitchFamily="34" charset="0"/>
              </a:rPr>
              <a:t>Беседа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дидактическая игра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элементы тренинга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чтение художественной литературы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сюжетно-ролевая игра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Обсуждение реальной ситуации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просмотр мультфильма, презентации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рассматривание сюжетных картинок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театрализованная деятельность</a:t>
            </a:r>
            <a:endParaRPr lang="ru-RU" sz="2400" i="1" dirty="0">
              <a:latin typeface="Arial Black" panose="020B0A04020102020204" pitchFamily="34" charset="0"/>
            </a:endParaRPr>
          </a:p>
          <a:p>
            <a:r>
              <a:rPr lang="ru-RU" sz="2400" dirty="0">
                <a:latin typeface="Arial Black" panose="020B0A04020102020204" pitchFamily="34" charset="0"/>
              </a:rPr>
              <a:t>- все виды труда</a:t>
            </a:r>
            <a:endParaRPr lang="ru-RU" sz="2400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90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476672"/>
            <a:ext cx="5508104" cy="50405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184482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08520" y="116631"/>
            <a:ext cx="27363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Положительные факторы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ашивка 7"/>
          <p:cNvSpPr/>
          <p:nvPr/>
        </p:nvSpPr>
        <p:spPr>
          <a:xfrm rot="5400000">
            <a:off x="1525620" y="3121362"/>
            <a:ext cx="1068019" cy="69939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411760" y="1786507"/>
            <a:ext cx="6624736" cy="850403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/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Легкость составления календарного плана</a:t>
            </a:r>
            <a:endParaRPr lang="ru-RU" sz="9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500" dirty="0"/>
              <a:t> </a:t>
            </a:r>
            <a:endParaRPr lang="ru-RU" sz="4500" i="1" dirty="0"/>
          </a:p>
        </p:txBody>
      </p:sp>
      <p:sp>
        <p:nvSpPr>
          <p:cNvPr id="10" name="Нашивка 9"/>
          <p:cNvSpPr/>
          <p:nvPr/>
        </p:nvSpPr>
        <p:spPr>
          <a:xfrm rot="5400000">
            <a:off x="1537824" y="4191305"/>
            <a:ext cx="1065990" cy="721771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5400000">
            <a:off x="1540882" y="5470260"/>
            <a:ext cx="1080122" cy="742017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431705" y="2937045"/>
            <a:ext cx="6624736" cy="756087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/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реализации всех подразделов </a:t>
            </a:r>
            <a:endParaRPr lang="ru-RU" sz="9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2440225" y="4005064"/>
            <a:ext cx="6624736" cy="972108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/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Учет интересов воспитанников и возможностей педагога при календарном планировании</a:t>
            </a:r>
            <a:endParaRPr lang="ru-RU" sz="9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2449420" y="5301208"/>
            <a:ext cx="6624736" cy="756084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использования коллективного опыта </a:t>
            </a:r>
            <a:endParaRPr lang="ru-RU" sz="9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3" name="Нашивка 22"/>
          <p:cNvSpPr/>
          <p:nvPr/>
        </p:nvSpPr>
        <p:spPr>
          <a:xfrm rot="5400000">
            <a:off x="1527634" y="1968813"/>
            <a:ext cx="1066427" cy="701824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95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559133"/>
            <a:ext cx="5508104" cy="50405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i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06487" y="1789889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565412" y="1556792"/>
            <a:ext cx="7183052" cy="396044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- ребенок </a:t>
            </a: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проявляет духовно-нравственные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качества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ru-RU" sz="4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- </a:t>
            </a: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ребенок способен осуществлять </a:t>
            </a:r>
            <a:r>
              <a:rPr lang="ru-RU" sz="9000" b="1" u="sng" dirty="0">
                <a:latin typeface="Arial" panose="020B0604020202020204" pitchFamily="34" charset="0"/>
                <a:cs typeface="Arial" panose="020B0604020202020204" pitchFamily="34" charset="0"/>
              </a:rPr>
              <a:t>выбор социально одобряемых действий </a:t>
            </a:r>
            <a:endParaRPr lang="ru-RU" sz="90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4800" b="1" dirty="0">
                <a:latin typeface="Arial" panose="020B0604020202020204" pitchFamily="34" charset="0"/>
                <a:cs typeface="Arial" panose="020B0604020202020204" pitchFamily="34" charset="0"/>
              </a:rPr>
              <a:t>конкретных ситуациях, обосновывать свои ценностные </a:t>
            </a: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ориентации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800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4500" dirty="0"/>
              <a:t> </a:t>
            </a:r>
            <a:endParaRPr lang="ru-RU" sz="4500" i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9512" y="116632"/>
            <a:ext cx="2771800" cy="134076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r>
              <a:rPr lang="ru-RU" sz="800" b="1" dirty="0"/>
              <a:t> </a:t>
            </a:r>
            <a:r>
              <a:rPr lang="ru-RU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Планируемые </a:t>
            </a:r>
            <a:r>
              <a:rPr lang="ru-RU" sz="7200" b="1" dirty="0">
                <a:latin typeface="Arial" panose="020B0604020202020204" pitchFamily="34" charset="0"/>
                <a:cs typeface="Arial" panose="020B0604020202020204" pitchFamily="34" charset="0"/>
              </a:rPr>
              <a:t>результаты </a:t>
            </a:r>
            <a:endParaRPr lang="ru-RU" sz="7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7200" b="1" dirty="0">
                <a:latin typeface="Arial" panose="020B0604020202020204" pitchFamily="34" charset="0"/>
                <a:cs typeface="Arial" panose="020B0604020202020204" pitchFamily="34" charset="0"/>
              </a:rPr>
              <a:t>на этапе завершения </a:t>
            </a:r>
            <a:endParaRPr lang="ru-RU" sz="7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7200" b="1" dirty="0">
                <a:latin typeface="Arial" panose="020B0604020202020204" pitchFamily="34" charset="0"/>
                <a:cs typeface="Arial" panose="020B0604020202020204" pitchFamily="34" charset="0"/>
              </a:rPr>
              <a:t>дошкольного </a:t>
            </a:r>
            <a:r>
              <a:rPr lang="ru-RU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endParaRPr lang="ru-RU" sz="7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700" b="1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37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4500" dirty="0"/>
              <a:t> </a:t>
            </a:r>
            <a:endParaRPr lang="ru-RU" sz="45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-66544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i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61746" y="1550676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3167336" y="338741"/>
            <a:ext cx="5976664" cy="1176656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Решение совокупных задач воспитания в рамках образовательной области "Социально-коммуникативное развитие" направлено на приобщение детей к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ценностям:  </a:t>
            </a:r>
          </a:p>
        </p:txBody>
      </p:sp>
      <p:pic>
        <p:nvPicPr>
          <p:cNvPr id="1026" name="Picture 2" descr="C:\Users\Пользователь\Desktop\39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23" y="2136122"/>
            <a:ext cx="763132" cy="7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260815" y="2356642"/>
            <a:ext cx="1867181" cy="41870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«Родина»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320986" y="3668515"/>
            <a:ext cx="1907340" cy="41400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«Природа»</a:t>
            </a:r>
          </a:p>
        </p:txBody>
      </p:sp>
      <p:pic>
        <p:nvPicPr>
          <p:cNvPr id="1027" name="Picture 3" descr="C:\Users\Пользователь\Desktop\circle-tree-landscapes-nature-logo-design-vector-145437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23" y="3386263"/>
            <a:ext cx="763132" cy="82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2353805" y="4751064"/>
            <a:ext cx="1627061" cy="57287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«Семья» </a:t>
            </a:r>
          </a:p>
        </p:txBody>
      </p:sp>
      <p:pic>
        <p:nvPicPr>
          <p:cNvPr id="1028" name="Picture 4" descr="C:\Users\Пользователь\Desktop\png-clipart-art-drawing-family-camp-blue-tex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28" y="4641215"/>
            <a:ext cx="1072458" cy="76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2301867" y="5909290"/>
            <a:ext cx="2144298" cy="54951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«Человек» </a:t>
            </a:r>
          </a:p>
          <a:p>
            <a:r>
              <a:rPr lang="ru-RU" sz="4800" i="1" dirty="0" smtClean="0"/>
              <a:t> </a:t>
            </a:r>
            <a:endParaRPr lang="ru-RU" sz="4500" i="1" dirty="0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6289061" y="2272339"/>
            <a:ext cx="1593093" cy="459509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«Жизнь» </a:t>
            </a: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6158035" y="3485042"/>
            <a:ext cx="2708233" cy="60997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«Милосердие», «Добро» </a:t>
            </a:r>
            <a:endParaRPr lang="ru-RU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i="1" dirty="0" smtClean="0"/>
              <a:t> </a:t>
            </a: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6289061" y="4551844"/>
            <a:ext cx="2135541" cy="60799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«Дружба»</a:t>
            </a:r>
            <a:endParaRPr lang="ru-RU" sz="4400" b="1" i="1" dirty="0" smtClean="0"/>
          </a:p>
        </p:txBody>
      </p:sp>
      <p:pic>
        <p:nvPicPr>
          <p:cNvPr id="1029" name="Picture 5" descr="C:\Users\Пользователь\Desktop\1645035961_56-fikiwiki-com-p-kartinki-znachki-5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24" y="5695668"/>
            <a:ext cx="763132" cy="7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esktop\png-transparent-health-health-file-red-heart-illustration-love-image-file-formats-text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3926" r="17966"/>
          <a:stretch/>
        </p:blipFill>
        <p:spPr bwMode="auto">
          <a:xfrm>
            <a:off x="4912771" y="2136122"/>
            <a:ext cx="872416" cy="88256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ользователь\Desktop\unnam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99" y="3359854"/>
            <a:ext cx="735161" cy="735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ользователь\Desktop\1682329698_papik-pro-p-stiker-miritsya-davai-vektor-1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143" y="5726724"/>
            <a:ext cx="1117998" cy="91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ользователь\Desktop\1676463154_gas-kvas-com-p-simvol-druzhbi-risunok-detskii-3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860" y="4291163"/>
            <a:ext cx="651644" cy="86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одзаголовок 2"/>
          <p:cNvSpPr txBox="1">
            <a:spLocks/>
          </p:cNvSpPr>
          <p:nvPr/>
        </p:nvSpPr>
        <p:spPr>
          <a:xfrm>
            <a:off x="409955" y="205622"/>
            <a:ext cx="2952328" cy="101471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Ценности</a:t>
            </a:r>
          </a:p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России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5868144" y="5804122"/>
            <a:ext cx="3168353" cy="65467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endParaRPr lang="ru-RU" sz="4800" b="1" i="1" dirty="0" smtClean="0"/>
          </a:p>
          <a:p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«Сотрудничество»</a:t>
            </a:r>
            <a:r>
              <a:rPr lang="ru-RU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9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Управляющая кнопка: возврат 1">
            <a:hlinkClick r:id="rId10" action="ppaction://hlinkpres?slideindex=6&amp;slidetitle=Презентация PowerPoint" highlightClick="1"/>
          </p:cNvPr>
          <p:cNvSpPr/>
          <p:nvPr/>
        </p:nvSpPr>
        <p:spPr>
          <a:xfrm>
            <a:off x="251520" y="5804122"/>
            <a:ext cx="910226" cy="83724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0817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263</Words>
  <Application>Microsoft Office PowerPoint</Application>
  <PresentationFormat>Экран (4:3)</PresentationFormat>
  <Paragraphs>106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Times New Roman</vt:lpstr>
      <vt:lpstr>Тема Office</vt:lpstr>
      <vt:lpstr>Возможные формы планирования  образовательной деятельности  по    социально-коммуникативному развитию дошкольников</vt:lpstr>
      <vt:lpstr>Подходы</vt:lpstr>
      <vt:lpstr>Подходы</vt:lpstr>
      <vt:lpstr>Основные формы: </vt:lpstr>
      <vt:lpstr> </vt:lpstr>
      <vt:lpstr>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27</cp:revision>
  <cp:lastPrinted>2024-01-12T09:26:30Z</cp:lastPrinted>
  <dcterms:created xsi:type="dcterms:W3CDTF">2024-01-09T23:23:37Z</dcterms:created>
  <dcterms:modified xsi:type="dcterms:W3CDTF">2024-01-24T07:25:58Z</dcterms:modified>
</cp:coreProperties>
</file>